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bril Fatface" panose="02000503000000020003" pitchFamily="2" charset="0"/>
      <p:regular r:id="rId14"/>
    </p:embeddedFont>
    <p:embeddedFont>
      <p:font typeface="Bebas Neue Cyrillic" panose="020B0604020202020204" charset="0"/>
      <p:regular r:id="rId15"/>
    </p:embeddedFont>
    <p:embeddedFont>
      <p:font typeface="Canva Sans" panose="020B0604020202020204" charset="0"/>
      <p:regular r:id="rId16"/>
    </p:embeddedFont>
    <p:embeddedFont>
      <p:font typeface="Canva Sans Bold" panose="020B0604020202020204" charset="0"/>
      <p:regular r:id="rId17"/>
    </p:embeddedFont>
    <p:embeddedFont>
      <p:font typeface="Cascadia Code SemiBold" panose="020B0609020000020004" pitchFamily="49" charset="0"/>
      <p:bold r:id="rId18"/>
      <p:boldItalic r:id="rId19"/>
    </p:embeddedFont>
    <p:embeddedFont>
      <p:font typeface="Fira Code" panose="020B0809050000020004" pitchFamily="49" charset="0"/>
      <p:regular r:id="rId20"/>
    </p:embeddedFont>
    <p:embeddedFont>
      <p:font typeface="Fira Code Semi-Bold" panose="020B0604020202020204" charset="0"/>
      <p:regular r:id="rId21"/>
    </p:embeddedFont>
    <p:embeddedFont>
      <p:font typeface="Norwester" panose="020B0604020202020204" charset="0"/>
      <p:regular r:id="rId22"/>
    </p:embeddedFont>
    <p:embeddedFont>
      <p:font typeface="Open Sans" panose="020B0606030504020204" pitchFamily="34" charset="0"/>
      <p:regular r:id="rId23"/>
      <p:bold r:id="rId24"/>
    </p:embeddedFont>
    <p:embeddedFont>
      <p:font typeface="Open Sans Bold" panose="020B0806030504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16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>
    <p:randomBar dir="vert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drive.google.com/file/d/1E0gL3RZe9lzbxL-IJhpHNjt8vdnmRRS9/view?usp=sharing" TargetMode="External"/><Relationship Id="rId3" Type="http://schemas.openxmlformats.org/officeDocument/2006/relationships/image" Target="../media/image14.sv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sciencedirect.com/journal/computers-in-biology-and-medicine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270870" y="-606594"/>
            <a:ext cx="15931530" cy="11199319"/>
            <a:chOff x="0" y="0"/>
            <a:chExt cx="4056642" cy="29496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56642" cy="2949615"/>
            </a:xfrm>
            <a:custGeom>
              <a:avLst/>
              <a:gdLst/>
              <a:ahLst/>
              <a:cxnLst/>
              <a:rect l="l" t="t" r="r" b="b"/>
              <a:pathLst>
                <a:path w="4056642" h="2949615">
                  <a:moveTo>
                    <a:pt x="0" y="0"/>
                  </a:moveTo>
                  <a:lnTo>
                    <a:pt x="4056642" y="0"/>
                  </a:lnTo>
                  <a:lnTo>
                    <a:pt x="4056642" y="2949615"/>
                  </a:lnTo>
                  <a:lnTo>
                    <a:pt x="0" y="2949615"/>
                  </a:lnTo>
                  <a:close/>
                </a:path>
              </a:pathLst>
            </a:custGeom>
            <a:gradFill rotWithShape="1">
              <a:gsLst>
                <a:gs pos="0">
                  <a:srgbClr val="1F3291">
                    <a:alpha val="0"/>
                  </a:srgbClr>
                </a:gs>
                <a:gs pos="100000">
                  <a:srgbClr val="00093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056642" cy="298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717419" y="1228316"/>
            <a:ext cx="2753101" cy="550620"/>
          </a:xfrm>
          <a:custGeom>
            <a:avLst/>
            <a:gdLst/>
            <a:ahLst/>
            <a:cxnLst/>
            <a:rect l="l" t="t" r="r" b="b"/>
            <a:pathLst>
              <a:path w="2753101" h="550620">
                <a:moveTo>
                  <a:pt x="0" y="0"/>
                </a:moveTo>
                <a:lnTo>
                  <a:pt x="2753100" y="0"/>
                </a:lnTo>
                <a:lnTo>
                  <a:pt x="2753100" y="550620"/>
                </a:lnTo>
                <a:lnTo>
                  <a:pt x="0" y="5506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708859" y="398206"/>
            <a:ext cx="6809171" cy="1972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38"/>
              </a:lnSpc>
              <a:spcBef>
                <a:spcPct val="0"/>
              </a:spcBef>
            </a:pPr>
            <a:r>
              <a:rPr lang="en-US" sz="11455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Artificial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113445" y="1880027"/>
            <a:ext cx="6069513" cy="1746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296"/>
              </a:lnSpc>
              <a:spcBef>
                <a:spcPct val="0"/>
              </a:spcBef>
            </a:pPr>
            <a:r>
              <a:rPr lang="en-US" sz="10211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Intelligence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84793" y="4907341"/>
            <a:ext cx="11952385" cy="1515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0"/>
              </a:lnSpc>
              <a:spcBef>
                <a:spcPct val="0"/>
              </a:spcBef>
            </a:pPr>
            <a:r>
              <a:rPr lang="en-US" sz="4335" spc="273" dirty="0">
                <a:solidFill>
                  <a:srgbClr val="EBF1DF"/>
                </a:solidFill>
                <a:latin typeface="Abril Fatface"/>
                <a:ea typeface="Abril Fatface"/>
                <a:cs typeface="Abril Fatface"/>
                <a:sym typeface="Abril Fatface"/>
              </a:rPr>
              <a:t>Title: </a:t>
            </a:r>
            <a:r>
              <a:rPr lang="en-US" sz="4335" spc="273" dirty="0" err="1">
                <a:solidFill>
                  <a:srgbClr val="EBF1DF"/>
                </a:solidFill>
                <a:latin typeface="Abril Fatface"/>
                <a:ea typeface="Abril Fatface"/>
                <a:cs typeface="Abril Fatface"/>
                <a:sym typeface="Abril Fatface"/>
              </a:rPr>
              <a:t>TumorTrace</a:t>
            </a:r>
            <a:r>
              <a:rPr lang="en-US" sz="4335" spc="273" dirty="0">
                <a:solidFill>
                  <a:srgbClr val="EBF1DF"/>
                </a:solidFill>
                <a:latin typeface="Abril Fatface"/>
                <a:ea typeface="Abril Fatface"/>
                <a:cs typeface="Abril Fatface"/>
                <a:sym typeface="Abril Fatface"/>
              </a:rPr>
              <a:t>: MRI-Based AI for Breast Cancer Detection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645371" y="6697790"/>
            <a:ext cx="12788776" cy="3304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5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4415"/>
              </a:lnSpc>
              <a:spcBef>
                <a:spcPct val="0"/>
              </a:spcBef>
            </a:pPr>
            <a:r>
              <a:rPr lang="en-US" sz="3154" spc="264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Name: Shravani Sanjay More</a:t>
            </a:r>
          </a:p>
          <a:p>
            <a:pPr algn="l">
              <a:lnSpc>
                <a:spcPts val="4415"/>
              </a:lnSpc>
              <a:spcBef>
                <a:spcPct val="0"/>
              </a:spcBef>
            </a:pPr>
            <a:r>
              <a:rPr lang="en-US" sz="3154" spc="264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Theme : AI First</a:t>
            </a:r>
          </a:p>
          <a:p>
            <a:pPr algn="l">
              <a:lnSpc>
                <a:spcPts val="4415"/>
              </a:lnSpc>
              <a:spcBef>
                <a:spcPct val="0"/>
              </a:spcBef>
            </a:pPr>
            <a:r>
              <a:rPr lang="en-US" sz="3154" spc="264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Platform : Infosys Springboard</a:t>
            </a:r>
          </a:p>
          <a:p>
            <a:pPr algn="l">
              <a:lnSpc>
                <a:spcPts val="4415"/>
              </a:lnSpc>
              <a:spcBef>
                <a:spcPct val="0"/>
              </a:spcBef>
            </a:pPr>
            <a:r>
              <a:rPr lang="en-US" sz="3154" spc="264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Mentor: Anurag Sista</a:t>
            </a:r>
          </a:p>
          <a:p>
            <a:pPr algn="l">
              <a:lnSpc>
                <a:spcPts val="4415"/>
              </a:lnSpc>
              <a:spcBef>
                <a:spcPct val="0"/>
              </a:spcBef>
            </a:pPr>
            <a:endParaRPr lang="en-US" sz="3154" spc="264">
              <a:solidFill>
                <a:srgbClr val="FFFFFF"/>
              </a:solidFill>
              <a:latin typeface="Bebas Neue Cyrillic"/>
              <a:ea typeface="Bebas Neue Cyrillic"/>
              <a:cs typeface="Bebas Neue Cyrillic"/>
              <a:sym typeface="Bebas Neue Cyrillic"/>
            </a:endParaRPr>
          </a:p>
        </p:txBody>
      </p:sp>
    </p:spTree>
  </p:cSld>
  <p:clrMapOvr>
    <a:masterClrMapping/>
  </p:clrMapOvr>
  <p:transition spd="slow" advClick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11059" y="-42846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03081" y="1442659"/>
            <a:ext cx="2938554" cy="75348"/>
            <a:chOff x="0" y="0"/>
            <a:chExt cx="773940" cy="1984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73940" cy="19845"/>
            </a:xfrm>
            <a:custGeom>
              <a:avLst/>
              <a:gdLst/>
              <a:ahLst/>
              <a:cxnLst/>
              <a:rect l="l" t="t" r="r" b="b"/>
              <a:pathLst>
                <a:path w="773940" h="19845">
                  <a:moveTo>
                    <a:pt x="0" y="0"/>
                  </a:moveTo>
                  <a:lnTo>
                    <a:pt x="773940" y="0"/>
                  </a:lnTo>
                  <a:lnTo>
                    <a:pt x="773940" y="19845"/>
                  </a:lnTo>
                  <a:lnTo>
                    <a:pt x="0" y="19845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773940" cy="57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7446259" y="276024"/>
            <a:ext cx="5719266" cy="1351827"/>
          </a:xfrm>
          <a:custGeom>
            <a:avLst/>
            <a:gdLst/>
            <a:ahLst/>
            <a:cxnLst/>
            <a:rect l="l" t="t" r="r" b="b"/>
            <a:pathLst>
              <a:path w="5719266" h="1351827">
                <a:moveTo>
                  <a:pt x="0" y="0"/>
                </a:moveTo>
                <a:lnTo>
                  <a:pt x="5719266" y="0"/>
                </a:lnTo>
                <a:lnTo>
                  <a:pt x="5719266" y="1351826"/>
                </a:lnTo>
                <a:lnTo>
                  <a:pt x="0" y="1351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2" name="Freeform 12"/>
          <p:cNvSpPr/>
          <p:nvPr/>
        </p:nvSpPr>
        <p:spPr>
          <a:xfrm>
            <a:off x="13601700" y="794330"/>
            <a:ext cx="7315200" cy="322053"/>
          </a:xfrm>
          <a:custGeom>
            <a:avLst/>
            <a:gdLst/>
            <a:ahLst/>
            <a:cxnLst/>
            <a:rect l="l" t="t" r="r" b="b"/>
            <a:pathLst>
              <a:path w="7315200" h="322053">
                <a:moveTo>
                  <a:pt x="0" y="0"/>
                </a:moveTo>
                <a:lnTo>
                  <a:pt x="7315200" y="0"/>
                </a:lnTo>
                <a:lnTo>
                  <a:pt x="7315200" y="322053"/>
                </a:lnTo>
                <a:lnTo>
                  <a:pt x="0" y="322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58692" y="2536474"/>
            <a:ext cx="4561018" cy="4706737"/>
          </a:xfrm>
          <a:custGeom>
            <a:avLst/>
            <a:gdLst/>
            <a:ahLst/>
            <a:cxnLst/>
            <a:rect l="l" t="t" r="r" b="b"/>
            <a:pathLst>
              <a:path w="4561018" h="4706737">
                <a:moveTo>
                  <a:pt x="0" y="0"/>
                </a:moveTo>
                <a:lnTo>
                  <a:pt x="4561017" y="0"/>
                </a:lnTo>
                <a:lnTo>
                  <a:pt x="4561017" y="4706737"/>
                </a:lnTo>
                <a:lnTo>
                  <a:pt x="0" y="47067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099013" y="2536474"/>
            <a:ext cx="4728904" cy="4706737"/>
          </a:xfrm>
          <a:custGeom>
            <a:avLst/>
            <a:gdLst/>
            <a:ahLst/>
            <a:cxnLst/>
            <a:rect l="l" t="t" r="r" b="b"/>
            <a:pathLst>
              <a:path w="4728904" h="4706737">
                <a:moveTo>
                  <a:pt x="0" y="0"/>
                </a:moveTo>
                <a:lnTo>
                  <a:pt x="4728904" y="0"/>
                </a:lnTo>
                <a:lnTo>
                  <a:pt x="4728904" y="4706737"/>
                </a:lnTo>
                <a:lnTo>
                  <a:pt x="0" y="47067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11717" y="582353"/>
            <a:ext cx="7392219" cy="860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7"/>
              </a:lnSpc>
            </a:pPr>
            <a:r>
              <a:rPr lang="en-US" sz="6423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Results and Impact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943600" y="549195"/>
            <a:ext cx="8536213" cy="805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8"/>
              </a:lnSpc>
              <a:spcBef>
                <a:spcPct val="0"/>
              </a:spcBef>
            </a:pPr>
            <a:r>
              <a:rPr lang="en-US" sz="4663" dirty="0">
                <a:solidFill>
                  <a:srgbClr val="C1D6F4"/>
                </a:solidFill>
                <a:latin typeface="Norwester"/>
                <a:ea typeface="Norwester"/>
                <a:cs typeface="Norwester"/>
                <a:sym typeface="Norwester"/>
              </a:rPr>
              <a:t>Model - RESNET 50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0" y="1856570"/>
            <a:ext cx="6650016" cy="879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FC000"/>
                </a:solidFill>
                <a:latin typeface="Fira Code Semi-Bold"/>
                <a:ea typeface="Fira Code Semi-Bold"/>
                <a:cs typeface="Fira Code Semi-Bold"/>
                <a:sym typeface="Fira Code Semi-Bold"/>
              </a:rPr>
              <a:t>Accuracy: </a:t>
            </a:r>
            <a:r>
              <a:rPr lang="en-US" sz="2499" b="1" dirty="0">
                <a:solidFill>
                  <a:srgbClr val="FFFFFF"/>
                </a:solidFill>
                <a:latin typeface="Fira Code Semi-Bold"/>
                <a:ea typeface="Fira Code Semi-Bold"/>
                <a:cs typeface="Fira Code Semi-Bold"/>
                <a:sym typeface="Fira Code Semi-Bold"/>
              </a:rPr>
              <a:t>79.27%, </a:t>
            </a:r>
            <a:r>
              <a:rPr lang="en-US" sz="2499" b="1" dirty="0">
                <a:solidFill>
                  <a:srgbClr val="FFC000"/>
                </a:solidFill>
                <a:latin typeface="Fira Code Semi-Bold"/>
                <a:ea typeface="Fira Code Semi-Bold"/>
                <a:cs typeface="Fira Code Semi-Bold"/>
                <a:sym typeface="Fira Code Semi-Bold"/>
              </a:rPr>
              <a:t>AUC: </a:t>
            </a:r>
            <a:r>
              <a:rPr lang="en-US" sz="2499" b="1" dirty="0">
                <a:solidFill>
                  <a:srgbClr val="FFFFFF"/>
                </a:solidFill>
                <a:latin typeface="Fira Code Semi-Bold"/>
                <a:ea typeface="Fira Code Semi-Bold"/>
                <a:cs typeface="Fira Code Semi-Bold"/>
                <a:sym typeface="Fira Code Semi-Bold"/>
              </a:rPr>
              <a:t>0.8444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 b="1" dirty="0">
              <a:solidFill>
                <a:srgbClr val="FFFFFF"/>
              </a:solidFill>
              <a:latin typeface="Fira Code Semi-Bold"/>
              <a:ea typeface="Fira Code Semi-Bold"/>
              <a:cs typeface="Fira Code Semi-Bold"/>
              <a:sym typeface="Fira Code Semi-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091852" y="3602078"/>
            <a:ext cx="8183858" cy="3423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1"/>
              </a:lnSpc>
            </a:pPr>
            <a:r>
              <a:rPr lang="en-US" sz="1957" dirty="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Classification Report of Test:</a:t>
            </a:r>
          </a:p>
          <a:p>
            <a:pPr algn="l">
              <a:lnSpc>
                <a:spcPts val="2741"/>
              </a:lnSpc>
            </a:pPr>
            <a:r>
              <a:rPr lang="en-US" sz="1957" dirty="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             precision    recall  f1-score   support</a:t>
            </a:r>
          </a:p>
          <a:p>
            <a:pPr algn="l">
              <a:lnSpc>
                <a:spcPts val="2741"/>
              </a:lnSpc>
            </a:pPr>
            <a:endParaRPr lang="en-US" sz="1957" dirty="0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algn="l">
              <a:lnSpc>
                <a:spcPts val="2741"/>
              </a:lnSpc>
            </a:pPr>
            <a:r>
              <a:rPr lang="en-US" sz="1957" dirty="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     benign     0.6601    0.5542    0.6025      1938</a:t>
            </a:r>
          </a:p>
          <a:p>
            <a:pPr algn="l">
              <a:lnSpc>
                <a:spcPts val="2741"/>
              </a:lnSpc>
            </a:pPr>
            <a:r>
              <a:rPr lang="en-US" sz="1957" dirty="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  malignant     0.8345    0.8874    0.8601      4910</a:t>
            </a:r>
          </a:p>
          <a:p>
            <a:pPr algn="l">
              <a:lnSpc>
                <a:spcPts val="2741"/>
              </a:lnSpc>
            </a:pPr>
            <a:endParaRPr lang="en-US" sz="1957" dirty="0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algn="l">
              <a:lnSpc>
                <a:spcPts val="2741"/>
              </a:lnSpc>
            </a:pPr>
            <a:r>
              <a:rPr lang="en-US" sz="1957" dirty="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   accuracy                         0.7931      6848</a:t>
            </a:r>
          </a:p>
          <a:p>
            <a:pPr algn="l">
              <a:lnSpc>
                <a:spcPts val="2741"/>
              </a:lnSpc>
            </a:pPr>
            <a:r>
              <a:rPr lang="en-US" sz="1957" dirty="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  macro avg     0.7473    0.7208    0.7313      6848</a:t>
            </a:r>
          </a:p>
          <a:p>
            <a:pPr algn="l">
              <a:lnSpc>
                <a:spcPts val="2741"/>
              </a:lnSpc>
            </a:pPr>
            <a:r>
              <a:rPr lang="en-US" sz="1957" dirty="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weighted avg     0.7852    0.7931    0.7872      6848</a:t>
            </a:r>
          </a:p>
          <a:p>
            <a:pPr algn="l">
              <a:lnSpc>
                <a:spcPts val="2741"/>
              </a:lnSpc>
              <a:spcBef>
                <a:spcPct val="0"/>
              </a:spcBef>
            </a:pPr>
            <a:endParaRPr lang="en-US" sz="1957" dirty="0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58692" y="7742606"/>
            <a:ext cx="10245095" cy="1508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2"/>
              </a:lnSpc>
            </a:pPr>
            <a:r>
              <a:rPr lang="en-US" sz="2166" dirty="0">
                <a:solidFill>
                  <a:srgbClr val="EBF1DF"/>
                </a:solidFill>
                <a:latin typeface="Fira Code"/>
                <a:ea typeface="Fira Code"/>
                <a:cs typeface="Fira Code"/>
                <a:sym typeface="Fira Code"/>
              </a:rPr>
              <a:t>Specificity: 1.0000, Sensitivity: 0.0000, AUC: 0.8444</a:t>
            </a:r>
          </a:p>
          <a:p>
            <a:pPr algn="l">
              <a:lnSpc>
                <a:spcPts val="3032"/>
              </a:lnSpc>
            </a:pPr>
            <a:endParaRPr lang="en-US" sz="2166" dirty="0">
              <a:solidFill>
                <a:srgbClr val="EBF1D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algn="l">
              <a:lnSpc>
                <a:spcPts val="3032"/>
              </a:lnSpc>
            </a:pPr>
            <a:r>
              <a:rPr lang="en-US" sz="2166" dirty="0">
                <a:solidFill>
                  <a:srgbClr val="EBF1DF"/>
                </a:solidFill>
                <a:latin typeface="Fira Code"/>
                <a:ea typeface="Fira Code"/>
                <a:cs typeface="Fira Code"/>
                <a:sym typeface="Fira Code"/>
              </a:rPr>
              <a:t>test set: Average loss: 1.0711, Accuracy: 5431/6851 (79.27%)</a:t>
            </a:r>
          </a:p>
          <a:p>
            <a:pPr algn="l">
              <a:lnSpc>
                <a:spcPts val="3032"/>
              </a:lnSpc>
              <a:spcBef>
                <a:spcPct val="0"/>
              </a:spcBef>
            </a:pPr>
            <a:endParaRPr lang="en-US" sz="2166" dirty="0">
              <a:solidFill>
                <a:srgbClr val="EBF1D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CBF02B-80FD-FD19-51D5-F25E8F3D2598}"/>
              </a:ext>
            </a:extLst>
          </p:cNvPr>
          <p:cNvSpPr txBox="1"/>
          <p:nvPr/>
        </p:nvSpPr>
        <p:spPr>
          <a:xfrm>
            <a:off x="248241" y="9427403"/>
            <a:ext cx="10495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Demo video link - 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https://drive.google.com/file/d/1E0gL3RZe9lzbxL-IJhpHNjt8vdnmRRS9/view?usp=sharing</a:t>
            </a:r>
            <a:endParaRPr lang="en-IN" dirty="0">
              <a:solidFill>
                <a:schemeClr val="tx2">
                  <a:lumMod val="40000"/>
                  <a:lumOff val="60000"/>
                </a:schemeClr>
              </a:solidFill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</p:spTree>
  </p:cSld>
  <p:clrMapOvr>
    <a:masterClrMapping/>
  </p:clrMapOvr>
  <p:transition spd="slow" advClick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785"/>
                </p14:media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-188446" y="-106001"/>
            <a:ext cx="18640095" cy="10485053"/>
          </a:xfrm>
          <a:prstGeom prst="rect">
            <a:avLst/>
          </a:prstGeom>
        </p:spPr>
      </p:pic>
    </p:spTree>
  </p:cSld>
  <p:clrMapOvr>
    <a:masterClrMapping/>
  </p:clrMapOvr>
  <p:transition spd="slow" advClick="0">
    <p:randomBar dir="vert"/>
  </p:transition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522440" y="1028700"/>
            <a:ext cx="4736860" cy="9258300"/>
            <a:chOff x="0" y="0"/>
            <a:chExt cx="1247568" cy="2438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47568" cy="2438400"/>
            </a:xfrm>
            <a:custGeom>
              <a:avLst/>
              <a:gdLst/>
              <a:ahLst/>
              <a:cxnLst/>
              <a:rect l="l" t="t" r="r" b="b"/>
              <a:pathLst>
                <a:path w="1247568" h="2438400">
                  <a:moveTo>
                    <a:pt x="0" y="0"/>
                  </a:moveTo>
                  <a:lnTo>
                    <a:pt x="1247568" y="0"/>
                  </a:lnTo>
                  <a:lnTo>
                    <a:pt x="1247568" y="2438400"/>
                  </a:lnTo>
                  <a:lnTo>
                    <a:pt x="0" y="2438400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47568" cy="2476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86086" y="1028700"/>
            <a:ext cx="7311473" cy="7311473"/>
          </a:xfrm>
          <a:custGeom>
            <a:avLst/>
            <a:gdLst/>
            <a:ahLst/>
            <a:cxnLst/>
            <a:rect l="l" t="t" r="r" b="b"/>
            <a:pathLst>
              <a:path w="7311473" h="7311473">
                <a:moveTo>
                  <a:pt x="0" y="0"/>
                </a:moveTo>
                <a:lnTo>
                  <a:pt x="7311473" y="0"/>
                </a:lnTo>
                <a:lnTo>
                  <a:pt x="7311473" y="7311473"/>
                </a:lnTo>
                <a:lnTo>
                  <a:pt x="0" y="73114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38270" y="4058718"/>
            <a:ext cx="8497357" cy="1753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92"/>
              </a:lnSpc>
            </a:pPr>
            <a:r>
              <a:rPr lang="en-US" sz="13062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Thank you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-679279" y="5958811"/>
            <a:ext cx="5683631" cy="47625"/>
            <a:chOff x="0" y="0"/>
            <a:chExt cx="1496923" cy="1254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96923" cy="12543"/>
            </a:xfrm>
            <a:custGeom>
              <a:avLst/>
              <a:gdLst/>
              <a:ahLst/>
              <a:cxnLst/>
              <a:rect l="l" t="t" r="r" b="b"/>
              <a:pathLst>
                <a:path w="1496923" h="12543">
                  <a:moveTo>
                    <a:pt x="0" y="0"/>
                  </a:moveTo>
                  <a:lnTo>
                    <a:pt x="1496923" y="0"/>
                  </a:lnTo>
                  <a:lnTo>
                    <a:pt x="1496923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496923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8519587" y="2464045"/>
            <a:ext cx="7625578" cy="5719183"/>
          </a:xfrm>
          <a:custGeom>
            <a:avLst/>
            <a:gdLst/>
            <a:ahLst/>
            <a:cxnLst/>
            <a:rect l="l" t="t" r="r" b="b"/>
            <a:pathLst>
              <a:path w="7625578" h="5719183">
                <a:moveTo>
                  <a:pt x="0" y="0"/>
                </a:moveTo>
                <a:lnTo>
                  <a:pt x="7625578" y="0"/>
                </a:lnTo>
                <a:lnTo>
                  <a:pt x="7625578" y="5719183"/>
                </a:lnTo>
                <a:lnTo>
                  <a:pt x="0" y="57191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12</a:t>
            </a:r>
          </a:p>
        </p:txBody>
      </p:sp>
    </p:spTree>
  </p:cSld>
  <p:clrMapOvr>
    <a:masterClrMapping/>
  </p:clrMapOvr>
  <p:transition spd="slow" advClick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295215" y="1985576"/>
            <a:ext cx="6150755" cy="5838963"/>
            <a:chOff x="0" y="0"/>
            <a:chExt cx="8201006" cy="7785284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>
              <a:alphaModFix amt="69000"/>
            </a:blip>
            <a:srcRect l="23800" r="5972"/>
            <a:stretch>
              <a:fillRect/>
            </a:stretch>
          </p:blipFill>
          <p:spPr>
            <a:xfrm flipH="1">
              <a:off x="0" y="0"/>
              <a:ext cx="8201006" cy="7785284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6549983" y="676275"/>
            <a:ext cx="8382135" cy="1352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9980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Project Overview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978551" y="2187648"/>
            <a:ext cx="3953567" cy="47625"/>
            <a:chOff x="0" y="0"/>
            <a:chExt cx="1041269" cy="125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41269" cy="12543"/>
            </a:xfrm>
            <a:custGeom>
              <a:avLst/>
              <a:gdLst/>
              <a:ahLst/>
              <a:cxnLst/>
              <a:rect l="l" t="t" r="r" b="b"/>
              <a:pathLst>
                <a:path w="1041269" h="12543">
                  <a:moveTo>
                    <a:pt x="0" y="0"/>
                  </a:moveTo>
                  <a:lnTo>
                    <a:pt x="1041269" y="0"/>
                  </a:lnTo>
                  <a:lnTo>
                    <a:pt x="1041269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041269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232060" y="2601488"/>
            <a:ext cx="11557780" cy="6927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87"/>
              </a:lnSpc>
            </a:pPr>
            <a:r>
              <a:rPr lang="en-US" sz="2797" b="1" dirty="0">
                <a:solidFill>
                  <a:srgbClr val="FFC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Objective </a:t>
            </a:r>
            <a:r>
              <a:rPr lang="en-US" sz="2797" dirty="0">
                <a:solidFill>
                  <a:srgbClr val="FFC0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marL="604050" lvl="1" indent="-302025" algn="l">
              <a:lnSpc>
                <a:spcPts val="4756"/>
              </a:lnSpc>
              <a:buFont typeface="Arial"/>
              <a:buChar char="•"/>
            </a:pPr>
            <a:r>
              <a:rPr lang="en-US" sz="2797" dirty="0">
                <a:solidFill>
                  <a:srgbClr val="FFFFFF">
                    <a:alpha val="87843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Build a machine learning model to classify breast cancer status (benign or malignant) using MRI images.</a:t>
            </a:r>
          </a:p>
          <a:p>
            <a:pPr algn="l">
              <a:lnSpc>
                <a:spcPts val="4392"/>
              </a:lnSpc>
            </a:pPr>
            <a:endParaRPr lang="en-US" sz="2797" dirty="0">
              <a:solidFill>
                <a:srgbClr val="FFFFFF">
                  <a:alpha val="87843"/>
                </a:srgb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5092"/>
              </a:lnSpc>
            </a:pPr>
            <a:r>
              <a:rPr lang="en-US" sz="2797" b="1" dirty="0">
                <a:solidFill>
                  <a:srgbClr val="FFC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Goal :</a:t>
            </a:r>
          </a:p>
          <a:p>
            <a:pPr marL="604050" lvl="1" indent="-302025" algn="l">
              <a:lnSpc>
                <a:spcPts val="4392"/>
              </a:lnSpc>
              <a:buFont typeface="Arial"/>
              <a:buChar char="•"/>
            </a:pPr>
            <a:r>
              <a:rPr lang="en-US" sz="2797" dirty="0">
                <a:solidFill>
                  <a:srgbClr val="FFFFFF">
                    <a:alpha val="87843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Aid in the early detection of breast cancer to improve patient outcomes.</a:t>
            </a:r>
          </a:p>
          <a:p>
            <a:pPr algn="l">
              <a:lnSpc>
                <a:spcPts val="4392"/>
              </a:lnSpc>
            </a:pPr>
            <a:endParaRPr lang="en-US" sz="2797" dirty="0">
              <a:solidFill>
                <a:srgbClr val="FFFFFF">
                  <a:alpha val="87843"/>
                </a:srgb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6630"/>
              </a:lnSpc>
            </a:pPr>
            <a:r>
              <a:rPr lang="en-US" sz="2797" b="1" dirty="0">
                <a:solidFill>
                  <a:srgbClr val="FFC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Approach :</a:t>
            </a:r>
          </a:p>
          <a:p>
            <a:pPr marL="604050" lvl="1" indent="-302025" algn="l">
              <a:lnSpc>
                <a:spcPts val="4756"/>
              </a:lnSpc>
              <a:buFont typeface="Arial"/>
              <a:buChar char="•"/>
            </a:pPr>
            <a:r>
              <a:rPr lang="en-US" sz="2797" dirty="0">
                <a:solidFill>
                  <a:srgbClr val="FFFFFF">
                    <a:alpha val="87843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Utilize deep learning models, data preprocessing, and evaluation metrics to predict tumor status.</a:t>
            </a:r>
          </a:p>
        </p:txBody>
      </p:sp>
    </p:spTree>
  </p:cSld>
  <p:clrMapOvr>
    <a:masterClrMapping/>
  </p:clrMapOvr>
  <p:transition spd="slow" advClick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867977" y="758190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120780" y="669257"/>
            <a:ext cx="4452416" cy="9258300"/>
            <a:chOff x="0" y="0"/>
            <a:chExt cx="5936555" cy="123444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l="17743" r="10075"/>
            <a:stretch>
              <a:fillRect/>
            </a:stretch>
          </p:blipFill>
          <p:spPr>
            <a:xfrm>
              <a:off x="0" y="0"/>
              <a:ext cx="5936555" cy="12344400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17618057" y="9466906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05615" y="499105"/>
            <a:ext cx="7952740" cy="1211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79"/>
              </a:lnSpc>
            </a:pPr>
            <a:r>
              <a:rPr lang="en-US" sz="8989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Problem Statement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5914936" y="1661757"/>
            <a:ext cx="2931669" cy="48938"/>
            <a:chOff x="0" y="0"/>
            <a:chExt cx="772127" cy="1288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72127" cy="12889"/>
            </a:xfrm>
            <a:custGeom>
              <a:avLst/>
              <a:gdLst/>
              <a:ahLst/>
              <a:cxnLst/>
              <a:rect l="l" t="t" r="r" b="b"/>
              <a:pathLst>
                <a:path w="772127" h="12889">
                  <a:moveTo>
                    <a:pt x="0" y="0"/>
                  </a:moveTo>
                  <a:lnTo>
                    <a:pt x="772127" y="0"/>
                  </a:lnTo>
                  <a:lnTo>
                    <a:pt x="772127" y="12889"/>
                  </a:lnTo>
                  <a:lnTo>
                    <a:pt x="0" y="12889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772127" cy="509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05615" y="1967757"/>
            <a:ext cx="12144701" cy="8276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01"/>
              </a:lnSpc>
            </a:pPr>
            <a:r>
              <a:rPr lang="en-US" sz="3072" b="1" dirty="0">
                <a:solidFill>
                  <a:srgbClr val="FFC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Problem :</a:t>
            </a:r>
          </a:p>
          <a:p>
            <a:pPr algn="just">
              <a:lnSpc>
                <a:spcPts val="4021"/>
              </a:lnSpc>
            </a:pPr>
            <a:endParaRPr lang="en-US" sz="3072" b="1" dirty="0">
              <a:solidFill>
                <a:srgbClr val="FFDE59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620170" lvl="1" indent="-310085" algn="just">
              <a:lnSpc>
                <a:spcPts val="4021"/>
              </a:lnSpc>
              <a:spcBef>
                <a:spcPct val="0"/>
              </a:spcBef>
              <a:buFont typeface="Arial"/>
              <a:buChar char="•"/>
            </a:pPr>
            <a:r>
              <a:rPr lang="en-US" sz="2872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Breast cancer is a leading cause of death among women worldwide.</a:t>
            </a:r>
          </a:p>
          <a:p>
            <a:pPr marL="620170" lvl="1" indent="-310085" algn="just">
              <a:lnSpc>
                <a:spcPts val="4021"/>
              </a:lnSpc>
              <a:spcBef>
                <a:spcPct val="0"/>
              </a:spcBef>
              <a:buFont typeface="Arial"/>
              <a:buChar char="•"/>
            </a:pPr>
            <a:r>
              <a:rPr lang="en-US" sz="2872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Early detection plays a vital role in improving survival rates.</a:t>
            </a:r>
          </a:p>
          <a:p>
            <a:pPr marL="620170" lvl="1" indent="-310085" algn="just">
              <a:lnSpc>
                <a:spcPts val="4021"/>
              </a:lnSpc>
              <a:spcBef>
                <a:spcPct val="0"/>
              </a:spcBef>
              <a:buFont typeface="Arial"/>
              <a:buChar char="•"/>
            </a:pPr>
            <a:r>
              <a:rPr lang="en-US" sz="2872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Manual analysis of MRI scans is slow, expensive, and prone to errors.</a:t>
            </a:r>
          </a:p>
          <a:p>
            <a:pPr algn="just">
              <a:lnSpc>
                <a:spcPts val="4021"/>
              </a:lnSpc>
              <a:spcBef>
                <a:spcPct val="0"/>
              </a:spcBef>
            </a:pPr>
            <a:endParaRPr lang="en-US" sz="2872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4301"/>
              </a:lnSpc>
              <a:spcBef>
                <a:spcPct val="0"/>
              </a:spcBef>
            </a:pPr>
            <a:r>
              <a:rPr lang="en-US" sz="3072" b="1" dirty="0">
                <a:solidFill>
                  <a:srgbClr val="FFC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Need :</a:t>
            </a:r>
          </a:p>
          <a:p>
            <a:pPr algn="just">
              <a:lnSpc>
                <a:spcPts val="4161"/>
              </a:lnSpc>
              <a:spcBef>
                <a:spcPct val="0"/>
              </a:spcBef>
            </a:pPr>
            <a:endParaRPr lang="en-US" sz="3072" b="1" dirty="0">
              <a:solidFill>
                <a:srgbClr val="FFDE59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620170" lvl="1" indent="-310085" algn="just">
              <a:lnSpc>
                <a:spcPts val="4021"/>
              </a:lnSpc>
              <a:spcBef>
                <a:spcPct val="0"/>
              </a:spcBef>
              <a:buFont typeface="Arial"/>
              <a:buChar char="•"/>
            </a:pPr>
            <a:r>
              <a:rPr lang="en-US" sz="2872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Automated, accurate, and fast classification of MRI scans to detect cancer earlier and more reliably.</a:t>
            </a:r>
          </a:p>
          <a:p>
            <a:pPr algn="just">
              <a:lnSpc>
                <a:spcPts val="4021"/>
              </a:lnSpc>
              <a:spcBef>
                <a:spcPct val="0"/>
              </a:spcBef>
            </a:pPr>
            <a:endParaRPr lang="en-US" sz="2872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4021"/>
              </a:lnSpc>
              <a:spcBef>
                <a:spcPct val="0"/>
              </a:spcBef>
            </a:pPr>
            <a:r>
              <a:rPr lang="en-US" sz="2872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This project aims to develop a machine learning model that can accurately classify MRI images as benign or malignant, thereby aiding in early detection and diagnosis of breast cancer."</a:t>
            </a:r>
          </a:p>
          <a:p>
            <a:pPr algn="just">
              <a:lnSpc>
                <a:spcPts val="4021"/>
              </a:lnSpc>
              <a:spcBef>
                <a:spcPct val="0"/>
              </a:spcBef>
            </a:pPr>
            <a:endParaRPr lang="en-US" sz="2872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 advClick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2214" y="7048501"/>
            <a:ext cx="56705" cy="2209800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684435" y="1323915"/>
            <a:ext cx="7852703" cy="5418677"/>
            <a:chOff x="0" y="0"/>
            <a:chExt cx="10470270" cy="7224903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t="9759" b="38487"/>
            <a:stretch>
              <a:fillRect/>
            </a:stretch>
          </p:blipFill>
          <p:spPr>
            <a:xfrm>
              <a:off x="0" y="0"/>
              <a:ext cx="10470270" cy="7224903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489081" y="7174167"/>
            <a:ext cx="7408798" cy="1137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58"/>
              </a:lnSpc>
            </a:pPr>
            <a:r>
              <a:rPr lang="en-US" sz="8374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Methodology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805201" y="8339190"/>
            <a:ext cx="2931669" cy="48938"/>
            <a:chOff x="0" y="0"/>
            <a:chExt cx="772127" cy="1288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72127" cy="12889"/>
            </a:xfrm>
            <a:custGeom>
              <a:avLst/>
              <a:gdLst/>
              <a:ahLst/>
              <a:cxnLst/>
              <a:rect l="l" t="t" r="r" b="b"/>
              <a:pathLst>
                <a:path w="772127" h="12889">
                  <a:moveTo>
                    <a:pt x="0" y="0"/>
                  </a:moveTo>
                  <a:lnTo>
                    <a:pt x="772127" y="0"/>
                  </a:lnTo>
                  <a:lnTo>
                    <a:pt x="772127" y="12889"/>
                  </a:lnTo>
                  <a:lnTo>
                    <a:pt x="0" y="12889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772127" cy="509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06064" y="588253"/>
            <a:ext cx="10986231" cy="10084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77"/>
              </a:lnSpc>
            </a:pPr>
            <a:r>
              <a:rPr lang="en-US" sz="3340" b="1" dirty="0">
                <a:solidFill>
                  <a:srgbClr val="FFC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Overview </a:t>
            </a:r>
            <a:r>
              <a:rPr lang="en-US" sz="3340" b="1" dirty="0">
                <a:solidFill>
                  <a:srgbClr val="FFC0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algn="l">
              <a:lnSpc>
                <a:spcPts val="4117"/>
              </a:lnSpc>
            </a:pPr>
            <a:endParaRPr lang="en-US" sz="334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34916" lvl="1" indent="-317458" algn="l">
              <a:lnSpc>
                <a:spcPts val="4117"/>
              </a:lnSpc>
              <a:buFont typeface="Arial"/>
              <a:buChar char="•"/>
            </a:pPr>
            <a:r>
              <a:rPr lang="en-US" sz="294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 collection from MRI images.</a:t>
            </a:r>
          </a:p>
          <a:p>
            <a:pPr marL="634916" lvl="1" indent="-317458" algn="l">
              <a:lnSpc>
                <a:spcPts val="4117"/>
              </a:lnSpc>
              <a:buFont typeface="Arial"/>
              <a:buChar char="•"/>
            </a:pPr>
            <a:r>
              <a:rPr lang="en-US" sz="294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Preprocessing for model input.</a:t>
            </a:r>
          </a:p>
          <a:p>
            <a:pPr marL="634916" lvl="1" indent="-317458" algn="l">
              <a:lnSpc>
                <a:spcPts val="4117"/>
              </a:lnSpc>
              <a:buFont typeface="Arial"/>
              <a:buChar char="•"/>
            </a:pPr>
            <a:r>
              <a:rPr lang="en-US" sz="294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Model training and evaluation.</a:t>
            </a:r>
          </a:p>
          <a:p>
            <a:pPr algn="l">
              <a:lnSpc>
                <a:spcPts val="4117"/>
              </a:lnSpc>
            </a:pPr>
            <a:endParaRPr lang="en-US" sz="294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117"/>
              </a:lnSpc>
              <a:spcBef>
                <a:spcPct val="0"/>
              </a:spcBef>
            </a:pPr>
            <a:endParaRPr lang="en-US" sz="294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537"/>
              </a:lnSpc>
            </a:pPr>
            <a:r>
              <a:rPr lang="en-US" sz="3240" b="1" dirty="0">
                <a:solidFill>
                  <a:srgbClr val="FFC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Steps </a:t>
            </a:r>
            <a:r>
              <a:rPr lang="en-US" sz="3240" b="1" dirty="0">
                <a:solidFill>
                  <a:srgbClr val="FFC0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algn="l">
              <a:lnSpc>
                <a:spcPts val="4117"/>
              </a:lnSpc>
            </a:pPr>
            <a:endParaRPr lang="en-US" sz="324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34916" lvl="1" indent="-317458" algn="l">
              <a:lnSpc>
                <a:spcPts val="4117"/>
              </a:lnSpc>
              <a:buFont typeface="Arial"/>
              <a:buChar char="•"/>
            </a:pPr>
            <a:r>
              <a:rPr lang="en-US" sz="294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 Collection – Obtain labeled MRI datasets.</a:t>
            </a:r>
          </a:p>
          <a:p>
            <a:pPr marL="634916" lvl="1" indent="-317458" algn="l">
              <a:lnSpc>
                <a:spcPts val="4117"/>
              </a:lnSpc>
              <a:buFont typeface="Arial"/>
              <a:buChar char="•"/>
            </a:pPr>
            <a:r>
              <a:rPr lang="en-US" sz="294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 Preprocessing – Resize images, normalize pixel values, data augmentation.</a:t>
            </a:r>
          </a:p>
          <a:p>
            <a:pPr marL="634916" lvl="1" indent="-317458" algn="l">
              <a:lnSpc>
                <a:spcPts val="4117"/>
              </a:lnSpc>
              <a:buFont typeface="Arial"/>
              <a:buChar char="•"/>
            </a:pPr>
            <a:r>
              <a:rPr lang="en-US" sz="294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Model Development – Implement deep learning models (VGG16, ResNet).</a:t>
            </a:r>
          </a:p>
          <a:p>
            <a:pPr marL="634916" lvl="1" indent="-317458" algn="l">
              <a:lnSpc>
                <a:spcPts val="4117"/>
              </a:lnSpc>
              <a:buFont typeface="Arial"/>
              <a:buChar char="•"/>
            </a:pPr>
            <a:r>
              <a:rPr lang="en-US" sz="294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Evaluation – Assess performance using metrics like accuracy, precision, recall, F1 score, AUC curve, confusion matrix.</a:t>
            </a:r>
          </a:p>
          <a:p>
            <a:pPr algn="l">
              <a:lnSpc>
                <a:spcPts val="4117"/>
              </a:lnSpc>
            </a:pPr>
            <a:endParaRPr lang="en-US" sz="294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117"/>
              </a:lnSpc>
              <a:spcBef>
                <a:spcPct val="0"/>
              </a:spcBef>
            </a:pPr>
            <a:endParaRPr lang="en-US" sz="294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4B2D1094-A056-0BBD-DB3B-74B11C723107}"/>
              </a:ext>
            </a:extLst>
          </p:cNvPr>
          <p:cNvSpPr/>
          <p:nvPr/>
        </p:nvSpPr>
        <p:spPr>
          <a:xfrm>
            <a:off x="12185251" y="-1601687"/>
            <a:ext cx="7311473" cy="7311473"/>
          </a:xfrm>
          <a:custGeom>
            <a:avLst/>
            <a:gdLst/>
            <a:ahLst/>
            <a:cxnLst/>
            <a:rect l="l" t="t" r="r" b="b"/>
            <a:pathLst>
              <a:path w="7311473" h="7311473">
                <a:moveTo>
                  <a:pt x="0" y="0"/>
                </a:moveTo>
                <a:lnTo>
                  <a:pt x="7311473" y="0"/>
                </a:lnTo>
                <a:lnTo>
                  <a:pt x="7311473" y="7311473"/>
                </a:lnTo>
                <a:lnTo>
                  <a:pt x="0" y="73114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  <p:transition spd="slow" advClick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165903" y="4689431"/>
            <a:ext cx="5296285" cy="5657048"/>
            <a:chOff x="0" y="0"/>
            <a:chExt cx="7061713" cy="754273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l="25306" r="25306"/>
            <a:stretch>
              <a:fillRect/>
            </a:stretch>
          </p:blipFill>
          <p:spPr>
            <a:xfrm>
              <a:off x="0" y="0"/>
              <a:ext cx="7061713" cy="7542730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12137328" y="706540"/>
            <a:ext cx="5121972" cy="3698800"/>
            <a:chOff x="0" y="0"/>
            <a:chExt cx="6829296" cy="4931733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/>
            <a:srcRect l="7995" r="7995" b="54500"/>
            <a:stretch>
              <a:fillRect/>
            </a:stretch>
          </p:blipFill>
          <p:spPr>
            <a:xfrm flipH="1">
              <a:off x="0" y="0"/>
              <a:ext cx="6829296" cy="4931733"/>
            </a:xfrm>
            <a:prstGeom prst="rect">
              <a:avLst/>
            </a:prstGeom>
          </p:spPr>
        </p:pic>
      </p:grpSp>
      <p:sp>
        <p:nvSpPr>
          <p:cNvPr id="12" name="TextBox 12"/>
          <p:cNvSpPr txBox="1"/>
          <p:nvPr/>
        </p:nvSpPr>
        <p:spPr>
          <a:xfrm>
            <a:off x="411717" y="358548"/>
            <a:ext cx="10322148" cy="1940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63"/>
              </a:lnSpc>
            </a:pPr>
            <a:r>
              <a:rPr lang="en-US" sz="7389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Data Collection and Preprocessing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3815096" y="2251366"/>
            <a:ext cx="3271503" cy="47625"/>
            <a:chOff x="0" y="0"/>
            <a:chExt cx="462932" cy="1254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62932" cy="12543"/>
            </a:xfrm>
            <a:custGeom>
              <a:avLst/>
              <a:gdLst/>
              <a:ahLst/>
              <a:cxnLst/>
              <a:rect l="l" t="t" r="r" b="b"/>
              <a:pathLst>
                <a:path w="462932" h="12543">
                  <a:moveTo>
                    <a:pt x="0" y="0"/>
                  </a:moveTo>
                  <a:lnTo>
                    <a:pt x="462932" y="0"/>
                  </a:lnTo>
                  <a:lnTo>
                    <a:pt x="462932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62932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3142" y="2653655"/>
            <a:ext cx="11754186" cy="7332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57"/>
              </a:lnSpc>
            </a:pPr>
            <a:r>
              <a:rPr lang="en-US" sz="2914" b="1" dirty="0">
                <a:solidFill>
                  <a:srgbClr val="FFC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Dataset</a:t>
            </a:r>
            <a:r>
              <a:rPr lang="en-US" sz="2914" b="1" dirty="0">
                <a:solidFill>
                  <a:srgbClr val="FFDE5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914" b="1" dirty="0">
                <a:solidFill>
                  <a:srgbClr val="FFC0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algn="l">
              <a:lnSpc>
                <a:spcPts val="3799"/>
              </a:lnSpc>
            </a:pPr>
            <a:endParaRPr lang="en-US" sz="2914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85989" lvl="1" indent="-292994" algn="l">
              <a:lnSpc>
                <a:spcPts val="4315"/>
              </a:lnSpc>
              <a:buFont typeface="Arial"/>
              <a:buChar char="•"/>
            </a:pPr>
            <a:r>
              <a:rPr lang="en-US" sz="2714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Dataset contains MRI images labeled as either benign or malignant.</a:t>
            </a:r>
          </a:p>
          <a:p>
            <a:pPr marL="585989" lvl="1" indent="-292994">
              <a:lnSpc>
                <a:spcPts val="4315"/>
              </a:lnSpc>
              <a:buFont typeface="Arial"/>
              <a:buChar char="•"/>
            </a:pPr>
            <a:r>
              <a:rPr lang="en-US" sz="2714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Source of Dataset : </a:t>
            </a:r>
            <a:r>
              <a:rPr lang="en-US" sz="2800" b="0" i="0" u="none" strike="noStrike" dirty="0">
                <a:solidFill>
                  <a:schemeClr val="accent5">
                    <a:lumMod val="75000"/>
                  </a:schemeClr>
                </a:solidFill>
                <a:effectLst/>
                <a:latin typeface="ElsevierSans"/>
                <a:hlinkClick r:id="rId4" tooltip="Go to Computers in Biology and Medicine on ScienceDirec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Computers in Biology and Medicine</a:t>
            </a:r>
            <a:endParaRPr lang="en-US" sz="2714" dirty="0">
              <a:solidFill>
                <a:schemeClr val="accent5">
                  <a:lumMod val="7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799"/>
              </a:lnSpc>
              <a:spcBef>
                <a:spcPct val="0"/>
              </a:spcBef>
            </a:pPr>
            <a:endParaRPr lang="en-US" sz="2714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7035"/>
              </a:lnSpc>
            </a:pPr>
            <a:r>
              <a:rPr lang="en-US" sz="2814" b="1" dirty="0">
                <a:solidFill>
                  <a:srgbClr val="FFC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Preprocessing Steps :</a:t>
            </a:r>
          </a:p>
          <a:p>
            <a:pPr marL="585989" lvl="1" indent="-292994" algn="l">
              <a:lnSpc>
                <a:spcPts val="4098"/>
              </a:lnSpc>
              <a:buFont typeface="Arial"/>
              <a:buChar char="•"/>
            </a:pPr>
            <a:r>
              <a:rPr lang="en-US" sz="2714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Grayscale Conversion: Convert images to grayscale.</a:t>
            </a:r>
          </a:p>
          <a:p>
            <a:pPr marL="585989" lvl="1" indent="-292994" algn="l">
              <a:lnSpc>
                <a:spcPts val="4098"/>
              </a:lnSpc>
              <a:buFont typeface="Arial"/>
              <a:buChar char="•"/>
            </a:pPr>
            <a:r>
              <a:rPr lang="en-US" sz="2714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Resizing: Resize images to a standard dimension (i.e. 224x224).</a:t>
            </a:r>
          </a:p>
          <a:p>
            <a:pPr marL="585989" lvl="1" indent="-292994" algn="l">
              <a:lnSpc>
                <a:spcPts val="4098"/>
              </a:lnSpc>
              <a:buFont typeface="Arial"/>
              <a:buChar char="•"/>
            </a:pPr>
            <a:r>
              <a:rPr lang="en-US" sz="2714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Normalization: Normalize pixel values to a range suitable for neural network input.</a:t>
            </a:r>
          </a:p>
          <a:p>
            <a:pPr marL="585989" lvl="1" indent="-292994" algn="l">
              <a:lnSpc>
                <a:spcPts val="4098"/>
              </a:lnSpc>
              <a:buFont typeface="Arial"/>
              <a:buChar char="•"/>
            </a:pPr>
            <a:r>
              <a:rPr lang="en-US" sz="2714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Augmentation: Apply techniques such as rotation and flipping to augment the dataset.</a:t>
            </a:r>
          </a:p>
          <a:p>
            <a:pPr marL="585989" lvl="1" indent="-292994" algn="l">
              <a:lnSpc>
                <a:spcPts val="4098"/>
              </a:lnSpc>
              <a:buFont typeface="Arial"/>
              <a:buChar char="•"/>
            </a:pPr>
            <a:r>
              <a:rPr lang="en-US" sz="2714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Handling Class Imbalance: Use techniques like oversampling, under sampling, and class weights.</a:t>
            </a:r>
          </a:p>
        </p:txBody>
      </p:sp>
    </p:spTree>
  </p:cSld>
  <p:clrMapOvr>
    <a:masterClrMapping/>
  </p:clrMapOvr>
  <p:transition spd="slow" advClick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615184" y="2239379"/>
            <a:ext cx="6644116" cy="5808242"/>
            <a:chOff x="0" y="0"/>
            <a:chExt cx="8858822" cy="7744323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/>
            <a:srcRect l="9620" r="32245" b="9653"/>
            <a:stretch>
              <a:fillRect/>
            </a:stretch>
          </p:blipFill>
          <p:spPr>
            <a:xfrm>
              <a:off x="0" y="0"/>
              <a:ext cx="8858822" cy="7744323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3699983" y="477608"/>
            <a:ext cx="9136999" cy="927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8"/>
              </a:lnSpc>
            </a:pPr>
            <a:r>
              <a:rPr lang="en-US" sz="6849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Models Used and Development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615184" y="1402610"/>
            <a:ext cx="3597111" cy="47625"/>
            <a:chOff x="0" y="0"/>
            <a:chExt cx="947387" cy="125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47387" cy="12543"/>
            </a:xfrm>
            <a:custGeom>
              <a:avLst/>
              <a:gdLst/>
              <a:ahLst/>
              <a:cxnLst/>
              <a:rect l="l" t="t" r="r" b="b"/>
              <a:pathLst>
                <a:path w="947387" h="12543">
                  <a:moveTo>
                    <a:pt x="0" y="0"/>
                  </a:moveTo>
                  <a:lnTo>
                    <a:pt x="947387" y="0"/>
                  </a:lnTo>
                  <a:lnTo>
                    <a:pt x="947387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94738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63731" y="1164485"/>
            <a:ext cx="9643633" cy="2790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96"/>
              </a:lnSpc>
            </a:pPr>
            <a:r>
              <a:rPr lang="en-US" sz="2902" b="1" dirty="0">
                <a:solidFill>
                  <a:srgbClr val="FFC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Models </a:t>
            </a:r>
            <a:r>
              <a:rPr lang="en-US" sz="2902" dirty="0">
                <a:solidFill>
                  <a:srgbClr val="FFC0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marL="585246" lvl="1" indent="-292623" algn="just">
              <a:lnSpc>
                <a:spcPts val="4364"/>
              </a:lnSpc>
              <a:buFont typeface="Arial"/>
              <a:buChar char="•"/>
            </a:pPr>
            <a:r>
              <a:rPr lang="en-US" sz="271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VGG16: A convolutional neural network with 16 layers.</a:t>
            </a:r>
          </a:p>
          <a:p>
            <a:pPr marL="585246" lvl="1" indent="-292623" algn="l">
              <a:lnSpc>
                <a:spcPts val="3795"/>
              </a:lnSpc>
              <a:buFont typeface="Arial"/>
              <a:buChar char="•"/>
            </a:pPr>
            <a:r>
              <a:rPr lang="en-US" sz="271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ResNet18 and ResNet50: Deeper architectures using residual connections for improved training.</a:t>
            </a:r>
          </a:p>
          <a:p>
            <a:pPr algn="l">
              <a:lnSpc>
                <a:spcPts val="3795"/>
              </a:lnSpc>
            </a:pPr>
            <a:endParaRPr lang="en-US" sz="271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63731" y="3891837"/>
            <a:ext cx="9794140" cy="389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19"/>
              </a:lnSpc>
            </a:pPr>
            <a:r>
              <a:rPr lang="en-US" sz="2801" b="1" dirty="0">
                <a:solidFill>
                  <a:srgbClr val="FFC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Model Selection :</a:t>
            </a:r>
          </a:p>
          <a:p>
            <a:pPr marL="585398" lvl="1" indent="-292699" algn="l">
              <a:lnSpc>
                <a:spcPts val="4500"/>
              </a:lnSpc>
              <a:buFont typeface="Arial"/>
              <a:buChar char="•"/>
            </a:pPr>
            <a:r>
              <a:rPr lang="en-US" sz="271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VGG16: Chosen for its simplicity and effectiveness in image classification.</a:t>
            </a:r>
          </a:p>
          <a:p>
            <a:pPr marL="585398" lvl="1" indent="-292699" algn="l">
              <a:lnSpc>
                <a:spcPts val="3796"/>
              </a:lnSpc>
              <a:buFont typeface="Arial"/>
              <a:buChar char="•"/>
            </a:pPr>
            <a:r>
              <a:rPr lang="en-US" sz="271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ResNet18 &amp; ResNet50: Chosen for better performance in deeper layers with residual learning.</a:t>
            </a:r>
          </a:p>
          <a:p>
            <a:pPr algn="l">
              <a:lnSpc>
                <a:spcPts val="3922"/>
              </a:lnSpc>
              <a:spcBef>
                <a:spcPct val="0"/>
              </a:spcBef>
            </a:pPr>
            <a:endParaRPr lang="en-US" sz="271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5155"/>
              </a:lnSpc>
            </a:pPr>
            <a:endParaRPr lang="en-US" sz="271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63731" y="7024589"/>
            <a:ext cx="9144000" cy="2433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03"/>
              </a:lnSpc>
            </a:pPr>
            <a:r>
              <a:rPr lang="en-US" sz="2913" b="1" dirty="0">
                <a:solidFill>
                  <a:srgbClr val="FFC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Development Steps :</a:t>
            </a:r>
          </a:p>
          <a:p>
            <a:pPr marL="607342" lvl="1" indent="-303671" algn="l">
              <a:lnSpc>
                <a:spcPts val="3938"/>
              </a:lnSpc>
              <a:buFont typeface="Arial"/>
              <a:buChar char="•"/>
            </a:pPr>
            <a:r>
              <a:rPr lang="en-US" sz="2813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Initialize pre-trained models.</a:t>
            </a:r>
          </a:p>
          <a:p>
            <a:pPr marL="607342" lvl="1" indent="-303671" algn="l">
              <a:lnSpc>
                <a:spcPts val="3938"/>
              </a:lnSpc>
              <a:buFont typeface="Arial"/>
              <a:buChar char="•"/>
            </a:pPr>
            <a:r>
              <a:rPr lang="en-US" sz="2813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Fine-tune on breast cancer dataset.</a:t>
            </a:r>
          </a:p>
          <a:p>
            <a:pPr marL="607342" lvl="1" indent="-303671" algn="l">
              <a:lnSpc>
                <a:spcPts val="3938"/>
              </a:lnSpc>
              <a:buFont typeface="Arial"/>
              <a:buChar char="•"/>
            </a:pPr>
            <a:r>
              <a:rPr lang="en-US" sz="2813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Train and validate models.</a:t>
            </a:r>
          </a:p>
        </p:txBody>
      </p:sp>
    </p:spTree>
  </p:cSld>
  <p:clrMapOvr>
    <a:masterClrMapping/>
  </p:clrMapOvr>
  <p:transition spd="slow" advClick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11717" y="626184"/>
            <a:ext cx="2777381" cy="5292130"/>
            <a:chOff x="0" y="0"/>
            <a:chExt cx="3703175" cy="7056173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l="10614" r="10614"/>
            <a:stretch>
              <a:fillRect/>
            </a:stretch>
          </p:blipFill>
          <p:spPr>
            <a:xfrm>
              <a:off x="0" y="0"/>
              <a:ext cx="3703175" cy="7056173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3431755" y="3301831"/>
            <a:ext cx="3341570" cy="5685405"/>
            <a:chOff x="0" y="0"/>
            <a:chExt cx="4455426" cy="758054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/>
            <a:srcRect l="33522" r="33522"/>
            <a:stretch>
              <a:fillRect/>
            </a:stretch>
          </p:blipFill>
          <p:spPr>
            <a:xfrm>
              <a:off x="0" y="0"/>
              <a:ext cx="4455426" cy="758054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6773325" y="1947406"/>
            <a:ext cx="5095894" cy="47625"/>
            <a:chOff x="0" y="0"/>
            <a:chExt cx="1342129" cy="125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42129" cy="12543"/>
            </a:xfrm>
            <a:custGeom>
              <a:avLst/>
              <a:gdLst/>
              <a:ahLst/>
              <a:cxnLst/>
              <a:rect l="l" t="t" r="r" b="b"/>
              <a:pathLst>
                <a:path w="1342129" h="12543">
                  <a:moveTo>
                    <a:pt x="0" y="0"/>
                  </a:moveTo>
                  <a:lnTo>
                    <a:pt x="1342129" y="0"/>
                  </a:lnTo>
                  <a:lnTo>
                    <a:pt x="1342129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342129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551566" y="9448233"/>
            <a:ext cx="381295" cy="238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82859" y="907939"/>
            <a:ext cx="8517355" cy="1063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92"/>
              </a:lnSpc>
            </a:pPr>
            <a:r>
              <a:rPr lang="en-US" sz="8011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Evaluation Metrics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415538" y="2332389"/>
            <a:ext cx="9434544" cy="7476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9271" lvl="1" indent="-279636" algn="l">
              <a:lnSpc>
                <a:spcPts val="5439"/>
              </a:lnSpc>
              <a:buFont typeface="Arial"/>
              <a:buChar char="•"/>
            </a:pPr>
            <a:r>
              <a:rPr lang="en-US" sz="2590" b="1" dirty="0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Accuracy </a:t>
            </a:r>
            <a:r>
              <a:rPr lang="en-US" sz="2590" b="1" dirty="0">
                <a:solidFill>
                  <a:srgbClr val="FFDE59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  <a:r>
              <a:rPr lang="en-US" sz="25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Percentage of correct predictions.</a:t>
            </a:r>
          </a:p>
          <a:p>
            <a:pPr marL="559271" lvl="1" indent="-279636" algn="l">
              <a:lnSpc>
                <a:spcPts val="5439"/>
              </a:lnSpc>
              <a:buFont typeface="Arial"/>
              <a:buChar char="•"/>
            </a:pPr>
            <a:r>
              <a:rPr lang="en-US" sz="2590" b="1" dirty="0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Precision </a:t>
            </a:r>
            <a:r>
              <a:rPr lang="en-US" sz="2590" b="1" dirty="0">
                <a:solidFill>
                  <a:srgbClr val="FFDE59"/>
                </a:solidFill>
                <a:latin typeface="Canva Sans"/>
                <a:ea typeface="Canva Sans"/>
                <a:cs typeface="Canva Sans"/>
                <a:sym typeface="Canva Sans"/>
              </a:rPr>
              <a:t>: </a:t>
            </a:r>
            <a:r>
              <a:rPr lang="en-US" sz="25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Ability of the model to avoid false positives.</a:t>
            </a:r>
          </a:p>
          <a:p>
            <a:pPr marL="559271" lvl="1" indent="-279636" algn="l">
              <a:lnSpc>
                <a:spcPts val="5439"/>
              </a:lnSpc>
              <a:buFont typeface="Arial"/>
              <a:buChar char="•"/>
            </a:pPr>
            <a:r>
              <a:rPr lang="en-US" sz="2590" b="1" dirty="0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Recall</a:t>
            </a:r>
            <a:r>
              <a:rPr lang="en-US" sz="2590" dirty="0">
                <a:solidFill>
                  <a:srgbClr val="FFDE59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  <a:r>
              <a:rPr lang="en-US" sz="25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Ability of the model to identify actual positive cases (sensitivity).</a:t>
            </a:r>
          </a:p>
          <a:p>
            <a:pPr marL="559271" lvl="1" indent="-279636" algn="l">
              <a:lnSpc>
                <a:spcPts val="5439"/>
              </a:lnSpc>
              <a:buFont typeface="Arial"/>
              <a:buChar char="•"/>
            </a:pPr>
            <a:r>
              <a:rPr lang="en-US" sz="2590" b="1" dirty="0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F1 Score </a:t>
            </a:r>
            <a:r>
              <a:rPr lang="en-US" sz="2590" dirty="0">
                <a:solidFill>
                  <a:srgbClr val="FFDE59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  <a:r>
              <a:rPr lang="en-US" sz="25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Harmonic mean of precision and recall.</a:t>
            </a:r>
          </a:p>
          <a:p>
            <a:pPr marL="559271" lvl="1" indent="-279636" algn="l">
              <a:lnSpc>
                <a:spcPts val="5439"/>
              </a:lnSpc>
              <a:buFont typeface="Arial"/>
              <a:buChar char="•"/>
            </a:pPr>
            <a:r>
              <a:rPr lang="en-US" sz="2590" b="1" dirty="0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AUC (Area Under Curve) </a:t>
            </a:r>
            <a:r>
              <a:rPr lang="en-US" sz="2590" b="1" dirty="0">
                <a:solidFill>
                  <a:srgbClr val="FFDE59"/>
                </a:solidFill>
                <a:latin typeface="Canva Sans"/>
                <a:ea typeface="Canva Sans"/>
                <a:cs typeface="Canva Sans"/>
                <a:sym typeface="Canva Sans"/>
              </a:rPr>
              <a:t>: </a:t>
            </a:r>
            <a:r>
              <a:rPr lang="en-US" sz="25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Measures how well the model distinguishes between benign and malignant tumors.</a:t>
            </a:r>
          </a:p>
          <a:p>
            <a:pPr marL="559271" lvl="1" indent="-279636" algn="l">
              <a:lnSpc>
                <a:spcPts val="5439"/>
              </a:lnSpc>
              <a:buFont typeface="Arial"/>
              <a:buChar char="•"/>
            </a:pPr>
            <a:r>
              <a:rPr lang="en-US" sz="2590" b="1" dirty="0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Confusion Matrix :</a:t>
            </a:r>
            <a:r>
              <a:rPr lang="en-US" sz="2590" dirty="0">
                <a:solidFill>
                  <a:srgbClr val="FFDE59"/>
                </a:solidFill>
                <a:latin typeface="Canva Sans"/>
                <a:ea typeface="Canva Sans"/>
                <a:cs typeface="Canva Sans"/>
                <a:sym typeface="Canva Sans"/>
              </a:rPr>
              <a:t>   </a:t>
            </a:r>
            <a:r>
              <a:rPr lang="en-US" sz="25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Table that helps you understand the performance of your classification. It shows the counts of </a:t>
            </a:r>
            <a:r>
              <a:rPr lang="en-US" sz="2590" dirty="0">
                <a:solidFill>
                  <a:schemeClr val="accent3">
                    <a:lumMod val="75000"/>
                  </a:schemeClr>
                </a:solidFill>
                <a:latin typeface="Canva Sans"/>
                <a:ea typeface="Canva Sans"/>
                <a:cs typeface="Canva Sans"/>
                <a:sym typeface="Canva Sans"/>
              </a:rPr>
              <a:t>true positives</a:t>
            </a:r>
            <a:r>
              <a:rPr lang="en-US" sz="25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2590" dirty="0">
                <a:solidFill>
                  <a:schemeClr val="accent3">
                    <a:lumMod val="75000"/>
                  </a:schemeClr>
                </a:solidFill>
                <a:latin typeface="Canva Sans"/>
                <a:ea typeface="Canva Sans"/>
                <a:cs typeface="Canva Sans"/>
                <a:sym typeface="Canva Sans"/>
              </a:rPr>
              <a:t>true negatives</a:t>
            </a:r>
            <a:r>
              <a:rPr lang="en-US" sz="25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2590" dirty="0">
                <a:solidFill>
                  <a:schemeClr val="accent3">
                    <a:lumMod val="75000"/>
                  </a:schemeClr>
                </a:solidFill>
                <a:latin typeface="Canva Sans"/>
                <a:ea typeface="Canva Sans"/>
                <a:cs typeface="Canva Sans"/>
                <a:sym typeface="Canva Sans"/>
              </a:rPr>
              <a:t>false positives</a:t>
            </a:r>
            <a:r>
              <a:rPr lang="en-US" sz="25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and </a:t>
            </a:r>
            <a:r>
              <a:rPr lang="en-US" sz="2590" dirty="0">
                <a:solidFill>
                  <a:schemeClr val="accent3">
                    <a:lumMod val="75000"/>
                  </a:schemeClr>
                </a:solidFill>
                <a:latin typeface="Canva Sans"/>
                <a:ea typeface="Canva Sans"/>
                <a:cs typeface="Canva Sans"/>
                <a:sym typeface="Canva Sans"/>
              </a:rPr>
              <a:t>false negatives</a:t>
            </a:r>
            <a:r>
              <a:rPr lang="en-US" sz="25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</p:txBody>
      </p:sp>
    </p:spTree>
  </p:cSld>
  <p:clrMapOvr>
    <a:masterClrMapping/>
  </p:clrMapOvr>
  <p:transition spd="slow" advClick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11059" y="-42846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03081" y="1442659"/>
            <a:ext cx="2938554" cy="75348"/>
            <a:chOff x="0" y="0"/>
            <a:chExt cx="773940" cy="1984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73940" cy="19845"/>
            </a:xfrm>
            <a:custGeom>
              <a:avLst/>
              <a:gdLst/>
              <a:ahLst/>
              <a:cxnLst/>
              <a:rect l="l" t="t" r="r" b="b"/>
              <a:pathLst>
                <a:path w="773940" h="19845">
                  <a:moveTo>
                    <a:pt x="0" y="0"/>
                  </a:moveTo>
                  <a:lnTo>
                    <a:pt x="773940" y="0"/>
                  </a:lnTo>
                  <a:lnTo>
                    <a:pt x="773940" y="19845"/>
                  </a:lnTo>
                  <a:lnTo>
                    <a:pt x="0" y="19845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773940" cy="57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7504300" y="254280"/>
            <a:ext cx="5719266" cy="1351827"/>
          </a:xfrm>
          <a:custGeom>
            <a:avLst/>
            <a:gdLst/>
            <a:ahLst/>
            <a:cxnLst/>
            <a:rect l="l" t="t" r="r" b="b"/>
            <a:pathLst>
              <a:path w="5719266" h="1351827">
                <a:moveTo>
                  <a:pt x="0" y="0"/>
                </a:moveTo>
                <a:lnTo>
                  <a:pt x="5719266" y="0"/>
                </a:lnTo>
                <a:lnTo>
                  <a:pt x="5719266" y="1351826"/>
                </a:lnTo>
                <a:lnTo>
                  <a:pt x="0" y="1351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601700" y="794330"/>
            <a:ext cx="7315200" cy="322053"/>
          </a:xfrm>
          <a:custGeom>
            <a:avLst/>
            <a:gdLst/>
            <a:ahLst/>
            <a:cxnLst/>
            <a:rect l="l" t="t" r="r" b="b"/>
            <a:pathLst>
              <a:path w="7315200" h="322053">
                <a:moveTo>
                  <a:pt x="0" y="0"/>
                </a:moveTo>
                <a:lnTo>
                  <a:pt x="7315200" y="0"/>
                </a:lnTo>
                <a:lnTo>
                  <a:pt x="7315200" y="322053"/>
                </a:lnTo>
                <a:lnTo>
                  <a:pt x="0" y="322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58692" y="2550307"/>
            <a:ext cx="4541908" cy="4828857"/>
          </a:xfrm>
          <a:custGeom>
            <a:avLst/>
            <a:gdLst/>
            <a:ahLst/>
            <a:cxnLst/>
            <a:rect l="l" t="t" r="r" b="b"/>
            <a:pathLst>
              <a:path w="4532537" h="4671694">
                <a:moveTo>
                  <a:pt x="0" y="0"/>
                </a:moveTo>
                <a:lnTo>
                  <a:pt x="4532537" y="0"/>
                </a:lnTo>
                <a:lnTo>
                  <a:pt x="4532537" y="4671694"/>
                </a:lnTo>
                <a:lnTo>
                  <a:pt x="0" y="46716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172229" y="2552700"/>
            <a:ext cx="4714722" cy="4828857"/>
          </a:xfrm>
          <a:custGeom>
            <a:avLst/>
            <a:gdLst/>
            <a:ahLst/>
            <a:cxnLst/>
            <a:rect l="l" t="t" r="r" b="b"/>
            <a:pathLst>
              <a:path w="4664142" h="4674087">
                <a:moveTo>
                  <a:pt x="0" y="0"/>
                </a:moveTo>
                <a:lnTo>
                  <a:pt x="4664142" y="0"/>
                </a:lnTo>
                <a:lnTo>
                  <a:pt x="4664142" y="4674087"/>
                </a:lnTo>
                <a:lnTo>
                  <a:pt x="0" y="46740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08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11717" y="582353"/>
            <a:ext cx="7392219" cy="860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7"/>
              </a:lnSpc>
            </a:pPr>
            <a:r>
              <a:rPr lang="en-US" sz="6423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Results and Impact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58882" y="504990"/>
            <a:ext cx="8536213" cy="805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8"/>
              </a:lnSpc>
              <a:spcBef>
                <a:spcPct val="0"/>
              </a:spcBef>
            </a:pPr>
            <a:r>
              <a:rPr lang="en-US" sz="4663" dirty="0">
                <a:solidFill>
                  <a:srgbClr val="C1D6F4"/>
                </a:solidFill>
                <a:latin typeface="Norwester"/>
                <a:ea typeface="Norwester"/>
                <a:cs typeface="Norwester"/>
                <a:sym typeface="Norwester"/>
              </a:rPr>
              <a:t>Model - VGG16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58632" y="1856570"/>
            <a:ext cx="6142168" cy="879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FC000"/>
                </a:solidFill>
                <a:latin typeface="Fira Code Semi-Bold"/>
                <a:ea typeface="Fira Code Semi-Bold"/>
                <a:cs typeface="Fira Code Semi-Bold"/>
                <a:sym typeface="Fira Code Semi-Bold"/>
              </a:rPr>
              <a:t>Accuracy: </a:t>
            </a:r>
            <a:r>
              <a:rPr lang="en-US" sz="2499" b="1" dirty="0">
                <a:solidFill>
                  <a:srgbClr val="FFFFFF"/>
                </a:solidFill>
                <a:latin typeface="Fira Code Semi-Bold"/>
                <a:ea typeface="Fira Code Semi-Bold"/>
                <a:cs typeface="Fira Code Semi-Bold"/>
                <a:sym typeface="Fira Code Semi-Bold"/>
              </a:rPr>
              <a:t>80%, </a:t>
            </a:r>
            <a:r>
              <a:rPr lang="en-US" sz="2499" b="1" dirty="0">
                <a:solidFill>
                  <a:srgbClr val="FFC000"/>
                </a:solidFill>
                <a:latin typeface="Fira Code Semi-Bold"/>
                <a:ea typeface="Fira Code Semi-Bold"/>
                <a:cs typeface="Fira Code Semi-Bold"/>
                <a:sym typeface="Fira Code Semi-Bold"/>
              </a:rPr>
              <a:t>AUC: </a:t>
            </a:r>
            <a:r>
              <a:rPr lang="en-US" sz="2499" b="1" dirty="0">
                <a:solidFill>
                  <a:srgbClr val="FFFFFF"/>
                </a:solidFill>
                <a:latin typeface="Fira Code Semi-Bold"/>
                <a:ea typeface="Fira Code Semi-Bold"/>
                <a:cs typeface="Fira Code Semi-Bold"/>
                <a:sym typeface="Fira Code Semi-Bold"/>
              </a:rPr>
              <a:t>0.8663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 b="1" dirty="0">
              <a:solidFill>
                <a:srgbClr val="FFFFFF"/>
              </a:solidFill>
              <a:latin typeface="Fira Code Semi-Bold"/>
              <a:ea typeface="Fira Code Semi-Bold"/>
              <a:cs typeface="Fira Code Semi-Bold"/>
              <a:sym typeface="Fira Code Semi-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124530" y="3592787"/>
            <a:ext cx="7991475" cy="3101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6"/>
              </a:lnSpc>
              <a:spcBef>
                <a:spcPct val="0"/>
              </a:spcBef>
            </a:pPr>
            <a:r>
              <a:rPr lang="en-US" sz="1950" dirty="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Classification Report of Test:</a:t>
            </a:r>
          </a:p>
          <a:p>
            <a:pPr algn="l">
              <a:lnSpc>
                <a:spcPts val="2666"/>
              </a:lnSpc>
              <a:spcBef>
                <a:spcPct val="0"/>
              </a:spcBef>
            </a:pPr>
            <a:r>
              <a:rPr lang="en-US" sz="1950" dirty="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             precision    recall  f1-score   support</a:t>
            </a:r>
          </a:p>
          <a:p>
            <a:pPr algn="l">
              <a:lnSpc>
                <a:spcPts val="2666"/>
              </a:lnSpc>
              <a:spcBef>
                <a:spcPct val="0"/>
              </a:spcBef>
            </a:pPr>
            <a:endParaRPr lang="en-US" sz="1950" dirty="0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algn="l">
              <a:lnSpc>
                <a:spcPts val="2666"/>
              </a:lnSpc>
              <a:spcBef>
                <a:spcPct val="0"/>
              </a:spcBef>
            </a:pPr>
            <a:r>
              <a:rPr lang="en-US" sz="1950" dirty="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     benign     0.7061    0.4933    0.5808      1938</a:t>
            </a:r>
          </a:p>
          <a:p>
            <a:pPr algn="l">
              <a:lnSpc>
                <a:spcPts val="2666"/>
              </a:lnSpc>
              <a:spcBef>
                <a:spcPct val="0"/>
              </a:spcBef>
            </a:pPr>
            <a:r>
              <a:rPr lang="en-US" sz="1950" dirty="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  malignant     0.8213    0.9189    0.8674      4910</a:t>
            </a:r>
          </a:p>
          <a:p>
            <a:pPr algn="l">
              <a:lnSpc>
                <a:spcPts val="2666"/>
              </a:lnSpc>
              <a:spcBef>
                <a:spcPct val="0"/>
              </a:spcBef>
            </a:pPr>
            <a:endParaRPr lang="en-US" sz="1950" dirty="0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algn="l">
              <a:lnSpc>
                <a:spcPts val="2666"/>
              </a:lnSpc>
              <a:spcBef>
                <a:spcPct val="0"/>
              </a:spcBef>
            </a:pPr>
            <a:r>
              <a:rPr lang="en-US" sz="1950" dirty="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   accuracy                         0.7985      6848</a:t>
            </a:r>
          </a:p>
          <a:p>
            <a:pPr algn="l">
              <a:lnSpc>
                <a:spcPts val="2666"/>
              </a:lnSpc>
              <a:spcBef>
                <a:spcPct val="0"/>
              </a:spcBef>
            </a:pPr>
            <a:r>
              <a:rPr lang="en-US" sz="1950" dirty="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  macro avg     0.7637    0.7061    0.7241      6848</a:t>
            </a:r>
          </a:p>
          <a:p>
            <a:pPr algn="l">
              <a:lnSpc>
                <a:spcPts val="2666"/>
              </a:lnSpc>
              <a:spcBef>
                <a:spcPct val="0"/>
              </a:spcBef>
            </a:pPr>
            <a:r>
              <a:rPr lang="en-US" sz="1950" dirty="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weighted avg     0.7887    0.7985    0.7863      6848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58632" y="7834078"/>
            <a:ext cx="10217432" cy="1126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24"/>
              </a:lnSpc>
              <a:spcBef>
                <a:spcPct val="0"/>
              </a:spcBef>
            </a:pPr>
            <a:r>
              <a:rPr lang="en-US" sz="2160" dirty="0">
                <a:solidFill>
                  <a:srgbClr val="EBF1DF"/>
                </a:solidFill>
                <a:latin typeface="Fira Code"/>
                <a:ea typeface="Fira Code"/>
                <a:cs typeface="Fira Code"/>
                <a:sym typeface="Fira Code"/>
              </a:rPr>
              <a:t>Specificity: 1.0000, Sensitivity: 0.0000, AUC: 0.8663</a:t>
            </a:r>
          </a:p>
          <a:p>
            <a:pPr algn="l">
              <a:lnSpc>
                <a:spcPts val="3024"/>
              </a:lnSpc>
              <a:spcBef>
                <a:spcPct val="0"/>
              </a:spcBef>
            </a:pPr>
            <a:endParaRPr lang="en-US" sz="2160" dirty="0">
              <a:solidFill>
                <a:srgbClr val="EBF1D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algn="l">
              <a:lnSpc>
                <a:spcPts val="3024"/>
              </a:lnSpc>
              <a:spcBef>
                <a:spcPct val="0"/>
              </a:spcBef>
            </a:pPr>
            <a:r>
              <a:rPr lang="en-US" sz="2160" dirty="0">
                <a:solidFill>
                  <a:srgbClr val="EBF1DF"/>
                </a:solidFill>
                <a:latin typeface="Fira Code"/>
                <a:ea typeface="Fira Code"/>
                <a:cs typeface="Fira Code"/>
                <a:sym typeface="Fira Code"/>
              </a:rPr>
              <a:t>test set: Average loss: 0.9104, Accuracy: 5496/6851 (80.22%)</a:t>
            </a:r>
          </a:p>
        </p:txBody>
      </p:sp>
    </p:spTree>
  </p:cSld>
  <p:clrMapOvr>
    <a:masterClrMapping/>
  </p:clrMapOvr>
  <p:transition spd="slow" advClick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11059" y="-42846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03081" y="1442659"/>
            <a:ext cx="2938554" cy="75348"/>
            <a:chOff x="0" y="0"/>
            <a:chExt cx="773940" cy="1984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73940" cy="19845"/>
            </a:xfrm>
            <a:custGeom>
              <a:avLst/>
              <a:gdLst/>
              <a:ahLst/>
              <a:cxnLst/>
              <a:rect l="l" t="t" r="r" b="b"/>
              <a:pathLst>
                <a:path w="773940" h="19845">
                  <a:moveTo>
                    <a:pt x="0" y="0"/>
                  </a:moveTo>
                  <a:lnTo>
                    <a:pt x="773940" y="0"/>
                  </a:lnTo>
                  <a:lnTo>
                    <a:pt x="773940" y="19845"/>
                  </a:lnTo>
                  <a:lnTo>
                    <a:pt x="0" y="19845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773940" cy="57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7501095" y="279442"/>
            <a:ext cx="5719266" cy="1351827"/>
          </a:xfrm>
          <a:custGeom>
            <a:avLst/>
            <a:gdLst/>
            <a:ahLst/>
            <a:cxnLst/>
            <a:rect l="l" t="t" r="r" b="b"/>
            <a:pathLst>
              <a:path w="5719266" h="1351827">
                <a:moveTo>
                  <a:pt x="0" y="0"/>
                </a:moveTo>
                <a:lnTo>
                  <a:pt x="5719266" y="0"/>
                </a:lnTo>
                <a:lnTo>
                  <a:pt x="5719266" y="1351826"/>
                </a:lnTo>
                <a:lnTo>
                  <a:pt x="0" y="1351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2" name="Freeform 12"/>
          <p:cNvSpPr/>
          <p:nvPr/>
        </p:nvSpPr>
        <p:spPr>
          <a:xfrm>
            <a:off x="13601700" y="794330"/>
            <a:ext cx="7315200" cy="322053"/>
          </a:xfrm>
          <a:custGeom>
            <a:avLst/>
            <a:gdLst/>
            <a:ahLst/>
            <a:cxnLst/>
            <a:rect l="l" t="t" r="r" b="b"/>
            <a:pathLst>
              <a:path w="7315200" h="322053">
                <a:moveTo>
                  <a:pt x="0" y="0"/>
                </a:moveTo>
                <a:lnTo>
                  <a:pt x="7315200" y="0"/>
                </a:lnTo>
                <a:lnTo>
                  <a:pt x="7315200" y="322053"/>
                </a:lnTo>
                <a:lnTo>
                  <a:pt x="0" y="322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58692" y="2636059"/>
            <a:ext cx="4573391" cy="4713802"/>
          </a:xfrm>
          <a:custGeom>
            <a:avLst/>
            <a:gdLst/>
            <a:ahLst/>
            <a:cxnLst/>
            <a:rect l="l" t="t" r="r" b="b"/>
            <a:pathLst>
              <a:path w="4573391" h="4713802">
                <a:moveTo>
                  <a:pt x="0" y="0"/>
                </a:moveTo>
                <a:lnTo>
                  <a:pt x="4573390" y="0"/>
                </a:lnTo>
                <a:lnTo>
                  <a:pt x="4573390" y="4713802"/>
                </a:lnTo>
                <a:lnTo>
                  <a:pt x="0" y="47138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117549" y="2636059"/>
            <a:ext cx="4703773" cy="4713802"/>
          </a:xfrm>
          <a:custGeom>
            <a:avLst/>
            <a:gdLst/>
            <a:ahLst/>
            <a:cxnLst/>
            <a:rect l="l" t="t" r="r" b="b"/>
            <a:pathLst>
              <a:path w="4703773" h="4713802">
                <a:moveTo>
                  <a:pt x="0" y="0"/>
                </a:moveTo>
                <a:lnTo>
                  <a:pt x="4703772" y="0"/>
                </a:lnTo>
                <a:lnTo>
                  <a:pt x="4703772" y="4713802"/>
                </a:lnTo>
                <a:lnTo>
                  <a:pt x="0" y="47138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09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11717" y="582353"/>
            <a:ext cx="7392219" cy="860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7"/>
              </a:lnSpc>
            </a:pPr>
            <a:r>
              <a:rPr lang="en-US" sz="6423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Results and Impact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092621" y="547317"/>
            <a:ext cx="8536213" cy="805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8"/>
              </a:lnSpc>
              <a:spcBef>
                <a:spcPct val="0"/>
              </a:spcBef>
            </a:pPr>
            <a:r>
              <a:rPr lang="en-US" sz="4663" dirty="0">
                <a:solidFill>
                  <a:srgbClr val="C1D6F4"/>
                </a:solidFill>
                <a:latin typeface="Norwester"/>
                <a:ea typeface="Norwester"/>
                <a:cs typeface="Norwester"/>
                <a:sym typeface="Norwester"/>
              </a:rPr>
              <a:t>Model - RESNET 18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2400" y="1855195"/>
            <a:ext cx="6085502" cy="879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FC000"/>
                </a:solidFill>
                <a:latin typeface="Fira Code Semi-Bold"/>
                <a:ea typeface="Fira Code Semi-Bold"/>
                <a:cs typeface="Fira Code Semi-Bold"/>
                <a:sym typeface="Fira Code Semi-Bold"/>
              </a:rPr>
              <a:t>Accuracy: </a:t>
            </a:r>
            <a:r>
              <a:rPr lang="en-US" sz="2499" b="1" dirty="0">
                <a:solidFill>
                  <a:srgbClr val="FFFFFF"/>
                </a:solidFill>
                <a:latin typeface="Fira Code Semi-Bold"/>
                <a:ea typeface="Fira Code Semi-Bold"/>
                <a:cs typeface="Fira Code Semi-Bold"/>
                <a:sym typeface="Fira Code Semi-Bold"/>
              </a:rPr>
              <a:t>79.81%, </a:t>
            </a:r>
            <a:r>
              <a:rPr lang="en-US" sz="2499" b="1" dirty="0">
                <a:solidFill>
                  <a:srgbClr val="FFC000"/>
                </a:solidFill>
                <a:latin typeface="Fira Code Semi-Bold"/>
                <a:ea typeface="Fira Code Semi-Bold"/>
                <a:cs typeface="Fira Code Semi-Bold"/>
                <a:sym typeface="Fira Code Semi-Bold"/>
              </a:rPr>
              <a:t>AUC: </a:t>
            </a:r>
            <a:r>
              <a:rPr lang="en-US" sz="2499" b="1" dirty="0">
                <a:solidFill>
                  <a:srgbClr val="FFFFFF"/>
                </a:solidFill>
                <a:latin typeface="Fira Code Semi-Bold"/>
                <a:ea typeface="Fira Code Semi-Bold"/>
                <a:cs typeface="Fira Code Semi-Bold"/>
                <a:sym typeface="Fira Code Semi-Bold"/>
              </a:rPr>
              <a:t>0.8692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 b="1" dirty="0">
              <a:solidFill>
                <a:srgbClr val="FFFFFF"/>
              </a:solidFill>
              <a:latin typeface="Fira Code Semi-Bold"/>
              <a:ea typeface="Fira Code Semi-Bold"/>
              <a:cs typeface="Fira Code Semi-Bold"/>
              <a:sym typeface="Fira Code Semi-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106788" y="3557311"/>
            <a:ext cx="8161012" cy="3414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3"/>
              </a:lnSpc>
            </a:pPr>
            <a:r>
              <a:rPr lang="en-US" sz="1952" dirty="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Classification Report of Test:</a:t>
            </a:r>
          </a:p>
          <a:p>
            <a:pPr algn="l">
              <a:lnSpc>
                <a:spcPts val="2733"/>
              </a:lnSpc>
            </a:pPr>
            <a:r>
              <a:rPr lang="en-US" sz="1952" dirty="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             precision    recall  f1-score   support</a:t>
            </a:r>
          </a:p>
          <a:p>
            <a:pPr algn="l">
              <a:lnSpc>
                <a:spcPts val="2733"/>
              </a:lnSpc>
            </a:pPr>
            <a:endParaRPr lang="en-US" sz="1952" dirty="0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algn="l">
              <a:lnSpc>
                <a:spcPts val="2733"/>
              </a:lnSpc>
            </a:pPr>
            <a:r>
              <a:rPr lang="en-US" sz="1952" dirty="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     benign     0.7061    0.4933    0.5808      1938</a:t>
            </a:r>
          </a:p>
          <a:p>
            <a:pPr algn="l">
              <a:lnSpc>
                <a:spcPts val="2733"/>
              </a:lnSpc>
            </a:pPr>
            <a:r>
              <a:rPr lang="en-US" sz="1952" dirty="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  malignant     0.8213    0.9189    0.8674      4910</a:t>
            </a:r>
          </a:p>
          <a:p>
            <a:pPr algn="l">
              <a:lnSpc>
                <a:spcPts val="2733"/>
              </a:lnSpc>
            </a:pPr>
            <a:endParaRPr lang="en-US" sz="1952" dirty="0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algn="l">
              <a:lnSpc>
                <a:spcPts val="2733"/>
              </a:lnSpc>
            </a:pPr>
            <a:r>
              <a:rPr lang="en-US" sz="1952" dirty="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   accuracy                         0.7985      6848</a:t>
            </a:r>
          </a:p>
          <a:p>
            <a:pPr algn="l">
              <a:lnSpc>
                <a:spcPts val="2733"/>
              </a:lnSpc>
            </a:pPr>
            <a:r>
              <a:rPr lang="en-US" sz="1952" dirty="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  macro avg     0.7637    0.7061    0.7241      6848</a:t>
            </a:r>
          </a:p>
          <a:p>
            <a:pPr algn="l">
              <a:lnSpc>
                <a:spcPts val="2733"/>
              </a:lnSpc>
            </a:pPr>
            <a:r>
              <a:rPr lang="en-US" sz="1952" dirty="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weighted avg     0.7887    0.7985    0.7863      6848</a:t>
            </a:r>
          </a:p>
          <a:p>
            <a:pPr algn="l">
              <a:lnSpc>
                <a:spcPts val="2733"/>
              </a:lnSpc>
              <a:spcBef>
                <a:spcPct val="0"/>
              </a:spcBef>
            </a:pPr>
            <a:endParaRPr lang="en-US" sz="1952" dirty="0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58691" y="7734300"/>
            <a:ext cx="10285483" cy="15233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sz="2136" dirty="0">
                <a:solidFill>
                  <a:srgbClr val="EBF1DF"/>
                </a:solidFill>
                <a:latin typeface="Fira Code"/>
                <a:ea typeface="Fira Code"/>
                <a:cs typeface="Fira Code"/>
                <a:sym typeface="Fira Code"/>
              </a:rPr>
              <a:t>Specificity: 1.0000, Sensitivity: 0.0000, AUC: 0.8692</a:t>
            </a:r>
          </a:p>
          <a:p>
            <a:pPr algn="l">
              <a:lnSpc>
                <a:spcPts val="2990"/>
              </a:lnSpc>
            </a:pPr>
            <a:endParaRPr lang="en-US" sz="2136" dirty="0">
              <a:solidFill>
                <a:srgbClr val="EBF1D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algn="l">
              <a:lnSpc>
                <a:spcPts val="2990"/>
              </a:lnSpc>
            </a:pPr>
            <a:r>
              <a:rPr lang="en-US" sz="2136" dirty="0">
                <a:solidFill>
                  <a:srgbClr val="EBF1DF"/>
                </a:solidFill>
                <a:latin typeface="Fira Code"/>
                <a:ea typeface="Fira Code"/>
                <a:cs typeface="Fira Code"/>
                <a:sym typeface="Fira Code"/>
              </a:rPr>
              <a:t>test set: Average loss: 0.8857, Accuracy: 5468/6851 (79.81%)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endParaRPr lang="en-US" sz="2136" dirty="0">
              <a:solidFill>
                <a:srgbClr val="EBF1D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  <p:transition spd="slow" advClick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794</Words>
  <Application>Microsoft Office PowerPoint</Application>
  <PresentationFormat>Custom</PresentationFormat>
  <Paragraphs>131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6" baseType="lpstr">
      <vt:lpstr>Bebas Neue Cyrillic</vt:lpstr>
      <vt:lpstr>ElsevierSans</vt:lpstr>
      <vt:lpstr>Fira Code Semi-Bold</vt:lpstr>
      <vt:lpstr>Arial</vt:lpstr>
      <vt:lpstr>Open Sans Bold</vt:lpstr>
      <vt:lpstr>Canva Sans</vt:lpstr>
      <vt:lpstr>Fira Code</vt:lpstr>
      <vt:lpstr>Norwester</vt:lpstr>
      <vt:lpstr>Open Sans</vt:lpstr>
      <vt:lpstr>Canva Sans Bold</vt:lpstr>
      <vt:lpstr>Calibri</vt:lpstr>
      <vt:lpstr>Abril Fatface</vt:lpstr>
      <vt:lpstr>Cascadia Code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Futuristic Modern Artificial Intelligence Project Presentation</dc:title>
  <cp:lastModifiedBy>SHRAVANI MORE</cp:lastModifiedBy>
  <cp:revision>7</cp:revision>
  <dcterms:created xsi:type="dcterms:W3CDTF">2006-08-16T00:00:00Z</dcterms:created>
  <dcterms:modified xsi:type="dcterms:W3CDTF">2024-12-06T18:17:19Z</dcterms:modified>
  <dc:identifier>DAGXfc7hVj8</dc:identifier>
</cp:coreProperties>
</file>